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3" r:id="rId4"/>
    <p:sldId id="274" r:id="rId5"/>
    <p:sldId id="275" r:id="rId6"/>
    <p:sldId id="276" r:id="rId7"/>
    <p:sldId id="257" r:id="rId8"/>
    <p:sldId id="277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  <p15:guide id="3" orient="horz" pos="232">
          <p15:clr>
            <a:srgbClr val="A4A3A4"/>
          </p15:clr>
        </p15:guide>
        <p15:guide id="4" pos="325">
          <p15:clr>
            <a:srgbClr val="A4A3A4"/>
          </p15:clr>
        </p15:guide>
        <p15:guide id="5" pos="7355">
          <p15:clr>
            <a:srgbClr val="A4A3A4"/>
          </p15:clr>
        </p15:guide>
        <p15:guide id="6" orient="horz" pos="40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641B"/>
    <a:srgbClr val="F3E82E"/>
    <a:srgbClr val="272727"/>
    <a:srgbClr val="F1E63D"/>
    <a:srgbClr val="2A186E"/>
    <a:srgbClr val="FC9F70"/>
    <a:srgbClr val="F9A32C"/>
    <a:srgbClr val="E7D4CB"/>
    <a:srgbClr val="FF0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72" autoAdjust="0"/>
    <p:restoredTop sz="95020" autoAdjust="0"/>
  </p:normalViewPr>
  <p:slideViewPr>
    <p:cSldViewPr snapToGrid="0" showGuides="1">
      <p:cViewPr varScale="1">
        <p:scale>
          <a:sx n="118" d="100"/>
          <a:sy n="118" d="100"/>
        </p:scale>
        <p:origin x="102" y="360"/>
      </p:cViewPr>
      <p:guideLst>
        <p:guide orient="horz" pos="2160"/>
        <p:guide pos="3863"/>
        <p:guide orient="horz" pos="232"/>
        <p:guide pos="325"/>
        <p:guide pos="7355"/>
        <p:guide orient="horz" pos="4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1EE07-A917-4E00-829E-ED7230E3E100}" type="datetimeFigureOut">
              <a:rPr lang="zh-CN" altLang="en-US" smtClean="0"/>
              <a:t>2026/2/4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2785-CFCF-420C-B2AC-E99D5AF5E49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4640" y="0"/>
            <a:ext cx="10287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" y="0"/>
            <a:ext cx="7009073" cy="6858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1EE07-A917-4E00-829E-ED7230E3E100}" type="datetimeFigureOut">
              <a:rPr lang="zh-CN" altLang="en-US" smtClean="0"/>
              <a:t>2026/2/4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2785-CFCF-420C-B2AC-E99D5AF5E4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1EE07-A917-4E00-829E-ED7230E3E100}" type="datetimeFigureOut">
              <a:rPr lang="zh-CN" altLang="en-US" smtClean="0"/>
              <a:t>2026/2/4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2785-CFCF-420C-B2AC-E99D5AF5E4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1EE07-A917-4E00-829E-ED7230E3E100}" type="datetimeFigureOut">
              <a:rPr lang="zh-CN" altLang="en-US" smtClean="0"/>
              <a:t>2026/2/4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2785-CFCF-420C-B2AC-E99D5AF5E4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1EE07-A917-4E00-829E-ED7230E3E100}" type="datetimeFigureOut">
              <a:rPr lang="zh-CN" altLang="en-US" smtClean="0"/>
              <a:t>2026/2/4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2785-CFCF-420C-B2AC-E99D5AF5E4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1EE07-A917-4E00-829E-ED7230E3E100}" type="datetimeFigureOut">
              <a:rPr lang="zh-CN" altLang="en-US" smtClean="0"/>
              <a:t>2026/2/4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2785-CFCF-420C-B2AC-E99D5AF5E4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1EE07-A917-4E00-829E-ED7230E3E100}" type="datetimeFigureOut">
              <a:rPr lang="zh-CN" altLang="en-US" smtClean="0"/>
              <a:t>2026/2/4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2785-CFCF-420C-B2AC-E99D5AF5E4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1EE07-A917-4E00-829E-ED7230E3E100}" type="datetimeFigureOut">
              <a:rPr lang="zh-CN" altLang="en-US" smtClean="0"/>
              <a:t>2026/2/4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2785-CFCF-420C-B2AC-E99D5AF5E4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1EE07-A917-4E00-829E-ED7230E3E100}" type="datetimeFigureOut">
              <a:rPr lang="zh-CN" altLang="en-US" smtClean="0"/>
              <a:t>2026/2/4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2785-CFCF-420C-B2AC-E99D5AF5E4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1EE07-A917-4E00-829E-ED7230E3E100}" type="datetimeFigureOut">
              <a:rPr lang="zh-CN" altLang="en-US" smtClean="0"/>
              <a:t>2026/2/4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2785-CFCF-420C-B2AC-E99D5AF5E4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1EE07-A917-4E00-829E-ED7230E3E100}" type="datetimeFigureOut">
              <a:rPr lang="zh-CN" altLang="en-US" smtClean="0"/>
              <a:t>2026/2/4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2785-CFCF-420C-B2AC-E99D5AF5E4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1EE07-A917-4E00-829E-ED7230E3E100}" type="datetimeFigureOut">
              <a:rPr lang="zh-CN" altLang="en-US" smtClean="0"/>
              <a:t>2026/2/4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12785-CFCF-420C-B2AC-E99D5AF5E4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520" y="244941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FB64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交通安全教育</a:t>
            </a:r>
            <a:endParaRPr lang="en-US" altLang="zh-CN" sz="7200" b="1" dirty="0">
              <a:solidFill>
                <a:srgbClr val="FB641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1353853" y="1869265"/>
            <a:ext cx="1843774" cy="520137"/>
          </a:xfrm>
          <a:prstGeom prst="roundRect">
            <a:avLst>
              <a:gd name="adj" fmla="val 50000"/>
            </a:avLst>
          </a:prstGeom>
          <a:solidFill>
            <a:srgbClr val="FB641B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7" name="矩形 6"/>
          <p:cNvSpPr/>
          <p:nvPr/>
        </p:nvSpPr>
        <p:spPr>
          <a:xfrm>
            <a:off x="1462762" y="1929278"/>
            <a:ext cx="1625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主题班会</a:t>
            </a:r>
          </a:p>
        </p:txBody>
      </p:sp>
      <p:sp>
        <p:nvSpPr>
          <p:cNvPr id="6" name="矩形 5"/>
          <p:cNvSpPr/>
          <p:nvPr/>
        </p:nvSpPr>
        <p:spPr>
          <a:xfrm>
            <a:off x="2579885" y="4792669"/>
            <a:ext cx="2954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海安市大公镇社区教育中心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081216" y="2645800"/>
            <a:ext cx="847057" cy="810228"/>
            <a:chOff x="6750051" y="3656012"/>
            <a:chExt cx="365125" cy="349250"/>
          </a:xfrm>
          <a:solidFill>
            <a:srgbClr val="FB641B"/>
          </a:solidFill>
        </p:grpSpPr>
        <p:sp>
          <p:nvSpPr>
            <p:cNvPr id="19" name="Freeform 337"/>
            <p:cNvSpPr/>
            <p:nvPr/>
          </p:nvSpPr>
          <p:spPr bwMode="auto">
            <a:xfrm>
              <a:off x="6884988" y="3656012"/>
              <a:ext cx="34925" cy="349250"/>
            </a:xfrm>
            <a:custGeom>
              <a:avLst/>
              <a:gdLst>
                <a:gd name="T0" fmla="*/ 8 w 20"/>
                <a:gd name="T1" fmla="*/ 0 h 195"/>
                <a:gd name="T2" fmla="*/ 12 w 20"/>
                <a:gd name="T3" fmla="*/ 0 h 195"/>
                <a:gd name="T4" fmla="*/ 20 w 20"/>
                <a:gd name="T5" fmla="*/ 9 h 195"/>
                <a:gd name="T6" fmla="*/ 20 w 20"/>
                <a:gd name="T7" fmla="*/ 186 h 195"/>
                <a:gd name="T8" fmla="*/ 12 w 20"/>
                <a:gd name="T9" fmla="*/ 195 h 195"/>
                <a:gd name="T10" fmla="*/ 8 w 20"/>
                <a:gd name="T11" fmla="*/ 195 h 195"/>
                <a:gd name="T12" fmla="*/ 0 w 20"/>
                <a:gd name="T13" fmla="*/ 186 h 195"/>
                <a:gd name="T14" fmla="*/ 0 w 20"/>
                <a:gd name="T15" fmla="*/ 9 h 195"/>
                <a:gd name="T16" fmla="*/ 8 w 20"/>
                <a:gd name="T1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95">
                  <a:moveTo>
                    <a:pt x="8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7" y="0"/>
                    <a:pt x="20" y="4"/>
                    <a:pt x="20" y="9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20" y="191"/>
                    <a:pt x="17" y="195"/>
                    <a:pt x="12" y="195"/>
                  </a:cubicBezTo>
                  <a:cubicBezTo>
                    <a:pt x="8" y="195"/>
                    <a:pt x="8" y="195"/>
                    <a:pt x="8" y="195"/>
                  </a:cubicBezTo>
                  <a:cubicBezTo>
                    <a:pt x="4" y="195"/>
                    <a:pt x="0" y="191"/>
                    <a:pt x="0" y="18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38"/>
            <p:cNvSpPr/>
            <p:nvPr/>
          </p:nvSpPr>
          <p:spPr bwMode="auto">
            <a:xfrm>
              <a:off x="6932613" y="3686174"/>
              <a:ext cx="182563" cy="82550"/>
            </a:xfrm>
            <a:custGeom>
              <a:avLst/>
              <a:gdLst>
                <a:gd name="T0" fmla="*/ 0 w 115"/>
                <a:gd name="T1" fmla="*/ 0 h 52"/>
                <a:gd name="T2" fmla="*/ 93 w 115"/>
                <a:gd name="T3" fmla="*/ 0 h 52"/>
                <a:gd name="T4" fmla="*/ 115 w 115"/>
                <a:gd name="T5" fmla="*/ 26 h 52"/>
                <a:gd name="T6" fmla="*/ 93 w 115"/>
                <a:gd name="T7" fmla="*/ 52 h 52"/>
                <a:gd name="T8" fmla="*/ 0 w 115"/>
                <a:gd name="T9" fmla="*/ 52 h 52"/>
                <a:gd name="T10" fmla="*/ 0 w 115"/>
                <a:gd name="T11" fmla="*/ 0 h 52"/>
                <a:gd name="T12" fmla="*/ 0 w 115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52">
                  <a:moveTo>
                    <a:pt x="0" y="0"/>
                  </a:moveTo>
                  <a:lnTo>
                    <a:pt x="93" y="0"/>
                  </a:lnTo>
                  <a:lnTo>
                    <a:pt x="115" y="26"/>
                  </a:lnTo>
                  <a:lnTo>
                    <a:pt x="93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39"/>
            <p:cNvSpPr/>
            <p:nvPr/>
          </p:nvSpPr>
          <p:spPr bwMode="auto">
            <a:xfrm>
              <a:off x="6932613" y="3784599"/>
              <a:ext cx="123825" cy="80962"/>
            </a:xfrm>
            <a:custGeom>
              <a:avLst/>
              <a:gdLst>
                <a:gd name="T0" fmla="*/ 0 w 78"/>
                <a:gd name="T1" fmla="*/ 0 h 51"/>
                <a:gd name="T2" fmla="*/ 56 w 78"/>
                <a:gd name="T3" fmla="*/ 0 h 51"/>
                <a:gd name="T4" fmla="*/ 78 w 78"/>
                <a:gd name="T5" fmla="*/ 26 h 51"/>
                <a:gd name="T6" fmla="*/ 56 w 78"/>
                <a:gd name="T7" fmla="*/ 51 h 51"/>
                <a:gd name="T8" fmla="*/ 0 w 78"/>
                <a:gd name="T9" fmla="*/ 51 h 51"/>
                <a:gd name="T10" fmla="*/ 0 w 78"/>
                <a:gd name="T11" fmla="*/ 0 h 51"/>
                <a:gd name="T12" fmla="*/ 0 w 78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51">
                  <a:moveTo>
                    <a:pt x="0" y="0"/>
                  </a:moveTo>
                  <a:lnTo>
                    <a:pt x="56" y="0"/>
                  </a:lnTo>
                  <a:lnTo>
                    <a:pt x="78" y="26"/>
                  </a:lnTo>
                  <a:lnTo>
                    <a:pt x="56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40"/>
            <p:cNvSpPr/>
            <p:nvPr/>
          </p:nvSpPr>
          <p:spPr bwMode="auto">
            <a:xfrm>
              <a:off x="6750051" y="3717924"/>
              <a:ext cx="122238" cy="80962"/>
            </a:xfrm>
            <a:custGeom>
              <a:avLst/>
              <a:gdLst>
                <a:gd name="T0" fmla="*/ 77 w 77"/>
                <a:gd name="T1" fmla="*/ 0 h 51"/>
                <a:gd name="T2" fmla="*/ 21 w 77"/>
                <a:gd name="T3" fmla="*/ 0 h 51"/>
                <a:gd name="T4" fmla="*/ 0 w 77"/>
                <a:gd name="T5" fmla="*/ 26 h 51"/>
                <a:gd name="T6" fmla="*/ 21 w 77"/>
                <a:gd name="T7" fmla="*/ 51 h 51"/>
                <a:gd name="T8" fmla="*/ 77 w 77"/>
                <a:gd name="T9" fmla="*/ 51 h 51"/>
                <a:gd name="T10" fmla="*/ 77 w 77"/>
                <a:gd name="T11" fmla="*/ 0 h 51"/>
                <a:gd name="T12" fmla="*/ 77 w 77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51">
                  <a:moveTo>
                    <a:pt x="77" y="0"/>
                  </a:moveTo>
                  <a:lnTo>
                    <a:pt x="21" y="0"/>
                  </a:lnTo>
                  <a:lnTo>
                    <a:pt x="0" y="26"/>
                  </a:lnTo>
                  <a:lnTo>
                    <a:pt x="2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2090502" y="4980562"/>
            <a:ext cx="51556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505119" y="4980562"/>
            <a:ext cx="51556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: 圆角 25"/>
          <p:cNvSpPr/>
          <p:nvPr/>
        </p:nvSpPr>
        <p:spPr>
          <a:xfrm>
            <a:off x="1325071" y="3649744"/>
            <a:ext cx="5417337" cy="369333"/>
          </a:xfrm>
          <a:prstGeom prst="roundRect">
            <a:avLst>
              <a:gd name="adj" fmla="val 0"/>
            </a:avLst>
          </a:prstGeom>
          <a:solidFill>
            <a:srgbClr val="FC9F70"/>
          </a:solidFill>
          <a:ln>
            <a:noFill/>
          </a:ln>
          <a:effectLst>
            <a:outerShdw blurRad="635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5" name="矩形 14"/>
          <p:cNvSpPr/>
          <p:nvPr/>
        </p:nvSpPr>
        <p:spPr>
          <a:xfrm>
            <a:off x="1462762" y="3680522"/>
            <a:ext cx="51812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SAFETY EDUCATION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3148313"/>
            <a:ext cx="12192000" cy="3709687"/>
          </a:xfrm>
          <a:prstGeom prst="rect">
            <a:avLst/>
          </a:prstGeom>
          <a:solidFill>
            <a:srgbClr val="FB6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图片包含 汽车, 户外, 建筑物, 道路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204" y="2113944"/>
            <a:ext cx="3114796" cy="2227079"/>
          </a:xfrm>
          <a:prstGeom prst="rect">
            <a:avLst/>
          </a:prstGeom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6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4272424" y="4902639"/>
            <a:ext cx="36471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事故如猛虎</a:t>
            </a:r>
          </a:p>
        </p:txBody>
      </p:sp>
      <p:pic>
        <p:nvPicPr>
          <p:cNvPr id="5" name="图片 4" descr="图片包含 道路, 户外, 天空, 建筑物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1"/>
          <a:stretch>
            <a:fillRect/>
          </a:stretch>
        </p:blipFill>
        <p:spPr>
          <a:xfrm>
            <a:off x="0" y="2133554"/>
            <a:ext cx="3624939" cy="2207469"/>
          </a:xfrm>
          <a:prstGeom prst="rect">
            <a:avLst/>
          </a:prstGeom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7" name="图片 6" descr="图片包含 户外, 汽车, 树, 天空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38" y="1085642"/>
            <a:ext cx="5452265" cy="3255381"/>
          </a:xfrm>
          <a:prstGeom prst="rect">
            <a:avLst/>
          </a:prstGeom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6000"/>
              </a:prst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4921640" y="5805201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Accident such as tiger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8650" y="317389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B64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交通事故图片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2967752" y="585242"/>
            <a:ext cx="8708311" cy="0"/>
          </a:xfrm>
          <a:prstGeom prst="line">
            <a:avLst/>
          </a:prstGeom>
          <a:ln>
            <a:solidFill>
              <a:srgbClr val="FC9F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15937" y="368300"/>
            <a:ext cx="112713" cy="374650"/>
          </a:xfrm>
          <a:prstGeom prst="rect">
            <a:avLst/>
          </a:prstGeom>
          <a:solidFill>
            <a:srgbClr val="FB6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21856-FCE6-2C17-82D3-4EDA674B5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9DA5E6E-3DF5-7FE5-CDBE-E3BC629DE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" r="2810"/>
          <a:stretch/>
        </p:blipFill>
        <p:spPr>
          <a:xfrm>
            <a:off x="6096001" y="1556503"/>
            <a:ext cx="6096000" cy="4574382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FFDEAA93-6B12-4CC3-BF73-60DB1DE04BB5}"/>
              </a:ext>
            </a:extLst>
          </p:cNvPr>
          <p:cNvSpPr/>
          <p:nvPr/>
        </p:nvSpPr>
        <p:spPr>
          <a:xfrm>
            <a:off x="0" y="1556503"/>
            <a:ext cx="6132514" cy="4574381"/>
          </a:xfrm>
          <a:prstGeom prst="roundRect">
            <a:avLst>
              <a:gd name="adj" fmla="val 479"/>
            </a:avLst>
          </a:prstGeom>
          <a:solidFill>
            <a:srgbClr val="FB6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DF140AC-A2EE-2E49-5C7E-F429F7CB75BD}"/>
              </a:ext>
            </a:extLst>
          </p:cNvPr>
          <p:cNvSpPr/>
          <p:nvPr/>
        </p:nvSpPr>
        <p:spPr>
          <a:xfrm>
            <a:off x="345917" y="2861917"/>
            <a:ext cx="5440680" cy="1963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方正隶二_GBK" panose="03000509000000000000" pitchFamily="65" charset="-122"/>
                <a:ea typeface="方正隶二_GBK" panose="03000509000000000000" pitchFamily="65" charset="-122"/>
              </a:rPr>
              <a:t>1. </a:t>
            </a:r>
            <a:r>
              <a:rPr lang="zh-CN" altLang="en-US" sz="3200" dirty="0">
                <a:solidFill>
                  <a:schemeClr val="bg1"/>
                </a:solidFill>
                <a:latin typeface="方正隶二_GBK" panose="03000509000000000000" pitchFamily="65" charset="-122"/>
                <a:ea typeface="方正隶二_GBK" panose="03000509000000000000" pitchFamily="65" charset="-122"/>
              </a:rPr>
              <a:t>戴头盔，靠右走；</a:t>
            </a:r>
            <a:endParaRPr lang="en-US" altLang="zh-CN" sz="3200" dirty="0">
              <a:solidFill>
                <a:schemeClr val="bg1"/>
              </a:solidFill>
              <a:latin typeface="方正隶二_GBK" panose="03000509000000000000" pitchFamily="65" charset="-122"/>
              <a:ea typeface="方正隶二_GBK" panose="03000509000000000000" pitchFamily="65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方正隶二_GBK" panose="03000509000000000000" pitchFamily="65" charset="-122"/>
                <a:ea typeface="方正隶二_GBK" panose="03000509000000000000" pitchFamily="65" charset="-122"/>
              </a:rPr>
              <a:t>2. </a:t>
            </a:r>
            <a:r>
              <a:rPr lang="zh-CN" altLang="en-US" sz="3200" dirty="0">
                <a:solidFill>
                  <a:schemeClr val="bg1"/>
                </a:solidFill>
                <a:latin typeface="方正隶二_GBK" panose="03000509000000000000" pitchFamily="65" charset="-122"/>
                <a:ea typeface="方正隶二_GBK" panose="03000509000000000000" pitchFamily="65" charset="-122"/>
              </a:rPr>
              <a:t>不超载，不争道；</a:t>
            </a:r>
            <a:endParaRPr lang="en-US" altLang="zh-CN" sz="3200" dirty="0">
              <a:solidFill>
                <a:schemeClr val="bg1"/>
              </a:solidFill>
              <a:latin typeface="方正隶二_GBK" panose="03000509000000000000" pitchFamily="65" charset="-122"/>
              <a:ea typeface="方正隶二_GBK" panose="03000509000000000000" pitchFamily="65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方正隶二_GBK" panose="03000509000000000000" pitchFamily="65" charset="-122"/>
                <a:ea typeface="方正隶二_GBK" panose="03000509000000000000" pitchFamily="65" charset="-122"/>
              </a:rPr>
              <a:t>3. </a:t>
            </a:r>
            <a:r>
              <a:rPr lang="zh-CN" altLang="en-US" sz="3200" dirty="0">
                <a:solidFill>
                  <a:schemeClr val="bg1"/>
                </a:solidFill>
                <a:latin typeface="方正隶二_GBK" panose="03000509000000000000" pitchFamily="65" charset="-122"/>
                <a:ea typeface="方正隶二_GBK" panose="03000509000000000000" pitchFamily="65" charset="-122"/>
              </a:rPr>
              <a:t>不闯红灯，不逆行。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31380C2-B260-8A9D-3073-84458F414434}"/>
              </a:ext>
            </a:extLst>
          </p:cNvPr>
          <p:cNvSpPr/>
          <p:nvPr/>
        </p:nvSpPr>
        <p:spPr>
          <a:xfrm>
            <a:off x="3464505" y="534880"/>
            <a:ext cx="5262980" cy="742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rgbClr val="FB64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致命出行：电动车违规篇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99BC2D5-57D3-C987-93CF-B1AB49D1D9D7}"/>
              </a:ext>
            </a:extLst>
          </p:cNvPr>
          <p:cNvCxnSpPr/>
          <p:nvPr/>
        </p:nvCxnSpPr>
        <p:spPr>
          <a:xfrm>
            <a:off x="1330013" y="976236"/>
            <a:ext cx="2149842" cy="0"/>
          </a:xfrm>
          <a:prstGeom prst="line">
            <a:avLst/>
          </a:prstGeom>
          <a:ln>
            <a:solidFill>
              <a:srgbClr val="FB64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883F122-2E7D-8EF1-D00A-E048256B468B}"/>
              </a:ext>
            </a:extLst>
          </p:cNvPr>
          <p:cNvCxnSpPr/>
          <p:nvPr/>
        </p:nvCxnSpPr>
        <p:spPr>
          <a:xfrm>
            <a:off x="8637295" y="976236"/>
            <a:ext cx="2149842" cy="0"/>
          </a:xfrm>
          <a:prstGeom prst="line">
            <a:avLst/>
          </a:prstGeom>
          <a:ln>
            <a:solidFill>
              <a:srgbClr val="FB64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892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3C397-1040-2743-9B90-81CEE6076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A23F499-7BF8-ECBE-4ECE-6B62D01C4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" r="1958"/>
          <a:stretch/>
        </p:blipFill>
        <p:spPr>
          <a:xfrm>
            <a:off x="-7" y="1556502"/>
            <a:ext cx="6096000" cy="4574382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D8A9B735-E2DC-984C-EE02-6418CFBC75C8}"/>
              </a:ext>
            </a:extLst>
          </p:cNvPr>
          <p:cNvSpPr/>
          <p:nvPr/>
        </p:nvSpPr>
        <p:spPr>
          <a:xfrm>
            <a:off x="6059486" y="1556503"/>
            <a:ext cx="6132514" cy="4574381"/>
          </a:xfrm>
          <a:prstGeom prst="roundRect">
            <a:avLst>
              <a:gd name="adj" fmla="val 479"/>
            </a:avLst>
          </a:prstGeom>
          <a:solidFill>
            <a:srgbClr val="FB6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793232D-D943-A3A5-C518-A68A3AD00F8A}"/>
              </a:ext>
            </a:extLst>
          </p:cNvPr>
          <p:cNvSpPr/>
          <p:nvPr/>
        </p:nvSpPr>
        <p:spPr>
          <a:xfrm>
            <a:off x="6405403" y="2541830"/>
            <a:ext cx="5440680" cy="2603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方正隶二_GBK" panose="03000509000000000000" pitchFamily="65" charset="-122"/>
                <a:ea typeface="方正隶二_GBK" panose="03000509000000000000" pitchFamily="65" charset="-122"/>
              </a:rPr>
              <a:t>1. </a:t>
            </a:r>
            <a:r>
              <a:rPr lang="zh-CN" altLang="en-US" sz="3200" dirty="0">
                <a:solidFill>
                  <a:schemeClr val="bg1"/>
                </a:solidFill>
                <a:latin typeface="方正隶二_GBK" panose="03000509000000000000" pitchFamily="65" charset="-122"/>
                <a:ea typeface="方正隶二_GBK" panose="03000509000000000000" pitchFamily="65" charset="-122"/>
              </a:rPr>
              <a:t>饮酒驾车，一次性记</a:t>
            </a:r>
            <a:r>
              <a:rPr lang="en-US" altLang="zh-CN" sz="3200" dirty="0">
                <a:solidFill>
                  <a:schemeClr val="bg1"/>
                </a:solidFill>
                <a:latin typeface="方正隶二_GBK" panose="03000509000000000000" pitchFamily="65" charset="-122"/>
                <a:ea typeface="方正隶二_GBK" panose="03000509000000000000" pitchFamily="65" charset="-122"/>
              </a:rPr>
              <a:t>12</a:t>
            </a:r>
            <a:r>
              <a:rPr lang="zh-CN" altLang="en-US" sz="3200" dirty="0">
                <a:solidFill>
                  <a:schemeClr val="bg1"/>
                </a:solidFill>
                <a:latin typeface="方正隶二_GBK" panose="03000509000000000000" pitchFamily="65" charset="-122"/>
                <a:ea typeface="方正隶二_GBK" panose="03000509000000000000" pitchFamily="65" charset="-122"/>
              </a:rPr>
              <a:t>分，暂扣驾驶证并罚款</a:t>
            </a:r>
            <a:r>
              <a:rPr lang="en-US" altLang="zh-CN" sz="3200" dirty="0">
                <a:solidFill>
                  <a:schemeClr val="bg1"/>
                </a:solidFill>
                <a:latin typeface="方正隶二_GBK" panose="03000509000000000000" pitchFamily="65" charset="-122"/>
                <a:ea typeface="方正隶二_GBK" panose="03000509000000000000" pitchFamily="65" charset="-122"/>
              </a:rPr>
              <a:t>2000</a:t>
            </a:r>
            <a:r>
              <a:rPr lang="zh-CN" altLang="en-US" sz="3200" dirty="0">
                <a:solidFill>
                  <a:schemeClr val="bg1"/>
                </a:solidFill>
                <a:latin typeface="方正隶二_GBK" panose="03000509000000000000" pitchFamily="65" charset="-122"/>
                <a:ea typeface="方正隶二_GBK" panose="03000509000000000000" pitchFamily="65" charset="-122"/>
              </a:rPr>
              <a:t>元；</a:t>
            </a:r>
            <a:endParaRPr lang="en-US" altLang="zh-CN" sz="3200" dirty="0">
              <a:solidFill>
                <a:schemeClr val="bg1"/>
              </a:solidFill>
              <a:latin typeface="方正隶二_GBK" panose="03000509000000000000" pitchFamily="65" charset="-122"/>
              <a:ea typeface="方正隶二_GBK" panose="03000509000000000000" pitchFamily="65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方正隶二_GBK" panose="03000509000000000000" pitchFamily="65" charset="-122"/>
                <a:ea typeface="方正隶二_GBK" panose="03000509000000000000" pitchFamily="65" charset="-122"/>
              </a:rPr>
              <a:t>2. </a:t>
            </a:r>
            <a:r>
              <a:rPr lang="zh-CN" altLang="en-US" sz="3200" dirty="0">
                <a:solidFill>
                  <a:schemeClr val="bg1"/>
                </a:solidFill>
                <a:latin typeface="方正隶二_GBK" panose="03000509000000000000" pitchFamily="65" charset="-122"/>
                <a:ea typeface="方正隶二_GBK" panose="03000509000000000000" pitchFamily="65" charset="-122"/>
              </a:rPr>
              <a:t>醉酒驾车，吊销驾驶证，并追究刑事责任。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62D03B2-70C1-845F-3B32-892741ECBDE0}"/>
              </a:ext>
            </a:extLst>
          </p:cNvPr>
          <p:cNvSpPr/>
          <p:nvPr/>
        </p:nvSpPr>
        <p:spPr>
          <a:xfrm>
            <a:off x="3695336" y="534880"/>
            <a:ext cx="4801314" cy="742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rgbClr val="FB64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致命出行：酒后驾驶篇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9B8DFE1-57EB-3F68-C50D-E5F645292218}"/>
              </a:ext>
            </a:extLst>
          </p:cNvPr>
          <p:cNvCxnSpPr/>
          <p:nvPr/>
        </p:nvCxnSpPr>
        <p:spPr>
          <a:xfrm>
            <a:off x="1626159" y="976236"/>
            <a:ext cx="2149842" cy="0"/>
          </a:xfrm>
          <a:prstGeom prst="line">
            <a:avLst/>
          </a:prstGeom>
          <a:ln>
            <a:solidFill>
              <a:srgbClr val="FB64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C19E358-6CDD-9B31-D979-F06DC080B50F}"/>
              </a:ext>
            </a:extLst>
          </p:cNvPr>
          <p:cNvCxnSpPr/>
          <p:nvPr/>
        </p:nvCxnSpPr>
        <p:spPr>
          <a:xfrm>
            <a:off x="8415986" y="975600"/>
            <a:ext cx="2149842" cy="0"/>
          </a:xfrm>
          <a:prstGeom prst="line">
            <a:avLst/>
          </a:prstGeom>
          <a:ln>
            <a:solidFill>
              <a:srgbClr val="FB64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583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D293D-6EF0-44E3-95D3-F55534F51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4A9976E-7B86-65CA-6128-094A95CDB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r="3241"/>
          <a:stretch/>
        </p:blipFill>
        <p:spPr>
          <a:xfrm>
            <a:off x="6096001" y="1556503"/>
            <a:ext cx="6096000" cy="4574382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7156C679-9094-FCB5-C8B2-4B6B107A4B41}"/>
              </a:ext>
            </a:extLst>
          </p:cNvPr>
          <p:cNvSpPr/>
          <p:nvPr/>
        </p:nvSpPr>
        <p:spPr>
          <a:xfrm>
            <a:off x="0" y="1556503"/>
            <a:ext cx="6132514" cy="4574381"/>
          </a:xfrm>
          <a:prstGeom prst="roundRect">
            <a:avLst>
              <a:gd name="adj" fmla="val 479"/>
            </a:avLst>
          </a:prstGeom>
          <a:solidFill>
            <a:srgbClr val="FB6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5985B7B-5052-1110-B2E9-704DB345B9EC}"/>
              </a:ext>
            </a:extLst>
          </p:cNvPr>
          <p:cNvSpPr/>
          <p:nvPr/>
        </p:nvSpPr>
        <p:spPr>
          <a:xfrm>
            <a:off x="345917" y="1901654"/>
            <a:ext cx="5440680" cy="388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方正隶二_GBK" panose="03000509000000000000" pitchFamily="65" charset="-122"/>
                <a:ea typeface="方正隶二_GBK" panose="03000509000000000000" pitchFamily="65" charset="-122"/>
              </a:rPr>
              <a:t>1. </a:t>
            </a:r>
            <a:r>
              <a:rPr lang="zh-CN" altLang="en-US" sz="3200" dirty="0">
                <a:solidFill>
                  <a:schemeClr val="bg1"/>
                </a:solidFill>
                <a:latin typeface="方正隶二_GBK" panose="03000509000000000000" pitchFamily="65" charset="-122"/>
                <a:ea typeface="方正隶二_GBK" panose="03000509000000000000" pitchFamily="65" charset="-122"/>
              </a:rPr>
              <a:t>养成上车即系安全带的习惯；</a:t>
            </a:r>
            <a:endParaRPr lang="en-US" altLang="zh-CN" sz="3200" dirty="0">
              <a:solidFill>
                <a:schemeClr val="bg1"/>
              </a:solidFill>
              <a:latin typeface="方正隶二_GBK" panose="03000509000000000000" pitchFamily="65" charset="-122"/>
              <a:ea typeface="方正隶二_GBK" panose="03000509000000000000" pitchFamily="65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方正隶二_GBK" panose="03000509000000000000" pitchFamily="65" charset="-122"/>
                <a:ea typeface="方正隶二_GBK" panose="03000509000000000000" pitchFamily="65" charset="-122"/>
              </a:rPr>
              <a:t>2. </a:t>
            </a:r>
            <a:r>
              <a:rPr lang="zh-CN" altLang="en-US" sz="3200" dirty="0">
                <a:solidFill>
                  <a:schemeClr val="bg1"/>
                </a:solidFill>
                <a:latin typeface="方正隶二_GBK" panose="03000509000000000000" pitchFamily="65" charset="-122"/>
                <a:ea typeface="方正隶二_GBK" panose="03000509000000000000" pitchFamily="65" charset="-122"/>
              </a:rPr>
              <a:t>提醒全车人都系安全带，防止互相伤害。</a:t>
            </a:r>
            <a:endParaRPr lang="en-US" altLang="zh-CN" sz="3200" dirty="0">
              <a:solidFill>
                <a:schemeClr val="bg1"/>
              </a:solidFill>
              <a:latin typeface="方正隶二_GBK" panose="03000509000000000000" pitchFamily="65" charset="-122"/>
              <a:ea typeface="方正隶二_GBK" panose="03000509000000000000" pitchFamily="65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方正隶二_GBK" panose="03000509000000000000" pitchFamily="65" charset="-122"/>
                <a:ea typeface="方正隶二_GBK" panose="03000509000000000000" pitchFamily="65" charset="-122"/>
              </a:rPr>
              <a:t>3. 12</a:t>
            </a:r>
            <a:r>
              <a:rPr lang="zh-CN" altLang="en-US" sz="3200" dirty="0">
                <a:solidFill>
                  <a:schemeClr val="bg1"/>
                </a:solidFill>
                <a:latin typeface="方正隶二_GBK" panose="03000509000000000000" pitchFamily="65" charset="-122"/>
                <a:ea typeface="方正隶二_GBK" panose="03000509000000000000" pitchFamily="65" charset="-122"/>
              </a:rPr>
              <a:t>岁以下儿童应乘坐儿童安全座椅。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2263CB4-7579-AF91-C8F5-37C59D817925}"/>
              </a:ext>
            </a:extLst>
          </p:cNvPr>
          <p:cNvSpPr/>
          <p:nvPr/>
        </p:nvSpPr>
        <p:spPr>
          <a:xfrm>
            <a:off x="3464503" y="534880"/>
            <a:ext cx="5262980" cy="742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rgbClr val="FB64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致命出行：不系安全带篇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A4ED444-7BF1-321B-E1A7-D1AED21B0047}"/>
              </a:ext>
            </a:extLst>
          </p:cNvPr>
          <p:cNvCxnSpPr/>
          <p:nvPr/>
        </p:nvCxnSpPr>
        <p:spPr>
          <a:xfrm>
            <a:off x="1395326" y="976236"/>
            <a:ext cx="2149842" cy="0"/>
          </a:xfrm>
          <a:prstGeom prst="line">
            <a:avLst/>
          </a:prstGeom>
          <a:ln>
            <a:solidFill>
              <a:srgbClr val="FB64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6CCB6F3-F5E6-3335-0457-8D6314E6128C}"/>
              </a:ext>
            </a:extLst>
          </p:cNvPr>
          <p:cNvCxnSpPr/>
          <p:nvPr/>
        </p:nvCxnSpPr>
        <p:spPr>
          <a:xfrm>
            <a:off x="8608718" y="976236"/>
            <a:ext cx="2149842" cy="0"/>
          </a:xfrm>
          <a:prstGeom prst="line">
            <a:avLst/>
          </a:prstGeom>
          <a:ln>
            <a:solidFill>
              <a:srgbClr val="FB64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354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918C8-C88B-8429-2764-38E38999F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F653353-F8F6-0DD5-05D8-38ABB121B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r="5147"/>
          <a:stretch/>
        </p:blipFill>
        <p:spPr>
          <a:xfrm>
            <a:off x="0" y="1569957"/>
            <a:ext cx="6096000" cy="4574382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2EDC927F-12A1-6861-1090-5207846853AD}"/>
              </a:ext>
            </a:extLst>
          </p:cNvPr>
          <p:cNvSpPr/>
          <p:nvPr/>
        </p:nvSpPr>
        <p:spPr>
          <a:xfrm>
            <a:off x="6059486" y="1569957"/>
            <a:ext cx="6132514" cy="4574381"/>
          </a:xfrm>
          <a:prstGeom prst="roundRect">
            <a:avLst>
              <a:gd name="adj" fmla="val 479"/>
            </a:avLst>
          </a:prstGeom>
          <a:solidFill>
            <a:srgbClr val="FB6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B57AB94-5FFB-8B77-EA07-7D5F2087C5A3}"/>
              </a:ext>
            </a:extLst>
          </p:cNvPr>
          <p:cNvSpPr/>
          <p:nvPr/>
        </p:nvSpPr>
        <p:spPr>
          <a:xfrm>
            <a:off x="6405403" y="2235196"/>
            <a:ext cx="5440680" cy="3243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方正隶二_GBK" panose="03000509000000000000" pitchFamily="65" charset="-122"/>
                <a:ea typeface="方正隶二_GBK" panose="03000509000000000000" pitchFamily="65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方正隶二_GBK" panose="03000509000000000000" pitchFamily="65" charset="-122"/>
                <a:ea typeface="方正隶二_GBK" panose="03000509000000000000" pitchFamily="65" charset="-122"/>
              </a:rPr>
              <a:t>长时间行车，应由</a:t>
            </a:r>
            <a:r>
              <a:rPr lang="en-US" altLang="zh-CN" sz="3200" dirty="0">
                <a:solidFill>
                  <a:schemeClr val="bg1"/>
                </a:solidFill>
                <a:latin typeface="方正隶二_GBK" panose="03000509000000000000" pitchFamily="65" charset="-122"/>
                <a:ea typeface="方正隶二_GBK" panose="03000509000000000000" pitchFamily="65" charset="-122"/>
              </a:rPr>
              <a:t>2</a:t>
            </a:r>
            <a:r>
              <a:rPr lang="zh-CN" altLang="en-US" sz="3200" dirty="0">
                <a:solidFill>
                  <a:schemeClr val="bg1"/>
                </a:solidFill>
                <a:latin typeface="方正隶二_GBK" panose="03000509000000000000" pitchFamily="65" charset="-122"/>
                <a:ea typeface="方正隶二_GBK" panose="03000509000000000000" pitchFamily="65" charset="-122"/>
              </a:rPr>
              <a:t>人以上轮流驾驶，交替休息；</a:t>
            </a:r>
            <a:endParaRPr lang="en-US" altLang="zh-CN" sz="3200" dirty="0">
              <a:solidFill>
                <a:schemeClr val="bg1"/>
              </a:solidFill>
              <a:latin typeface="方正隶二_GBK" panose="03000509000000000000" pitchFamily="65" charset="-122"/>
              <a:ea typeface="方正隶二_GBK" panose="03000509000000000000" pitchFamily="65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方正隶二_GBK" panose="03000509000000000000" pitchFamily="65" charset="-122"/>
                <a:ea typeface="方正隶二_GBK" panose="03000509000000000000" pitchFamily="65" charset="-122"/>
              </a:rPr>
              <a:t>2. </a:t>
            </a:r>
            <a:r>
              <a:rPr lang="zh-CN" altLang="en-US" sz="3200" dirty="0">
                <a:solidFill>
                  <a:schemeClr val="bg1"/>
                </a:solidFill>
                <a:latin typeface="方正隶二_GBK" panose="03000509000000000000" pitchFamily="65" charset="-122"/>
                <a:ea typeface="方正隶二_GBK" panose="03000509000000000000" pitchFamily="65" charset="-122"/>
              </a:rPr>
              <a:t>一旦感觉困顿，必须立即就近停车休息，绝不可侥幸硬撑。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D5B0A55-981A-161F-9E8B-623E1A6A1F39}"/>
              </a:ext>
            </a:extLst>
          </p:cNvPr>
          <p:cNvSpPr/>
          <p:nvPr/>
        </p:nvSpPr>
        <p:spPr>
          <a:xfrm>
            <a:off x="3695337" y="534880"/>
            <a:ext cx="4801315" cy="742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rgbClr val="FB64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致命出行：疲劳驾驶篇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4C35E11-E3CB-8516-7882-8E2987A2C6DF}"/>
              </a:ext>
            </a:extLst>
          </p:cNvPr>
          <p:cNvCxnSpPr/>
          <p:nvPr/>
        </p:nvCxnSpPr>
        <p:spPr>
          <a:xfrm>
            <a:off x="1530501" y="976236"/>
            <a:ext cx="2149842" cy="0"/>
          </a:xfrm>
          <a:prstGeom prst="line">
            <a:avLst/>
          </a:prstGeom>
          <a:ln>
            <a:solidFill>
              <a:srgbClr val="FB64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17946A8-A940-C42B-5206-33DA3EEC7F9A}"/>
              </a:ext>
            </a:extLst>
          </p:cNvPr>
          <p:cNvCxnSpPr/>
          <p:nvPr/>
        </p:nvCxnSpPr>
        <p:spPr>
          <a:xfrm>
            <a:off x="8529483" y="976236"/>
            <a:ext cx="2149842" cy="0"/>
          </a:xfrm>
          <a:prstGeom prst="line">
            <a:avLst/>
          </a:prstGeom>
          <a:ln>
            <a:solidFill>
              <a:srgbClr val="FB64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275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046500" y="2372038"/>
            <a:ext cx="4098997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车祸猛于虎</a:t>
            </a:r>
            <a:endParaRPr lang="en-US" altLang="zh-CN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721712" y="3402700"/>
            <a:ext cx="2031259" cy="0"/>
          </a:xfrm>
          <a:prstGeom prst="line">
            <a:avLst/>
          </a:prstGeom>
          <a:ln w="12700">
            <a:solidFill>
              <a:srgbClr val="FB641B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383618" y="3428999"/>
            <a:ext cx="2031259" cy="0"/>
          </a:xfrm>
          <a:prstGeom prst="line">
            <a:avLst/>
          </a:prstGeom>
          <a:ln w="12700">
            <a:solidFill>
              <a:srgbClr val="FB641B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60866E96-83D2-FF93-0154-40B2A78163BC}"/>
              </a:ext>
            </a:extLst>
          </p:cNvPr>
          <p:cNvSpPr txBox="1"/>
          <p:nvPr/>
        </p:nvSpPr>
        <p:spPr>
          <a:xfrm>
            <a:off x="2851091" y="3600956"/>
            <a:ext cx="648981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B64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拒绝危险行为 远离致命出行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5CA73-A60A-433B-2B1B-FB9F38E48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552E8823-9786-6175-809A-27957D59F4CE}"/>
              </a:ext>
            </a:extLst>
          </p:cNvPr>
          <p:cNvSpPr/>
          <p:nvPr/>
        </p:nvSpPr>
        <p:spPr>
          <a:xfrm>
            <a:off x="1014520" y="244941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FB64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谢谢大家！</a:t>
            </a:r>
            <a:endParaRPr lang="en-US" altLang="zh-CN" sz="7200" b="1" dirty="0">
              <a:solidFill>
                <a:srgbClr val="FB641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09693287-F58D-44C4-79E1-7B21D768E130}"/>
              </a:ext>
            </a:extLst>
          </p:cNvPr>
          <p:cNvSpPr/>
          <p:nvPr/>
        </p:nvSpPr>
        <p:spPr>
          <a:xfrm>
            <a:off x="1353853" y="1869265"/>
            <a:ext cx="1843774" cy="520137"/>
          </a:xfrm>
          <a:prstGeom prst="roundRect">
            <a:avLst>
              <a:gd name="adj" fmla="val 50000"/>
            </a:avLst>
          </a:prstGeom>
          <a:solidFill>
            <a:srgbClr val="FB641B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55315A7-CF23-52C2-A64A-12E01549CBE7}"/>
              </a:ext>
            </a:extLst>
          </p:cNvPr>
          <p:cNvSpPr/>
          <p:nvPr/>
        </p:nvSpPr>
        <p:spPr>
          <a:xfrm>
            <a:off x="1462762" y="1929278"/>
            <a:ext cx="1625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主题班会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937820B-CDEF-1D68-5722-7D8CA8DF4D5B}"/>
              </a:ext>
            </a:extLst>
          </p:cNvPr>
          <p:cNvSpPr/>
          <p:nvPr/>
        </p:nvSpPr>
        <p:spPr>
          <a:xfrm>
            <a:off x="2579885" y="4792669"/>
            <a:ext cx="2954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海安市大公镇社区教育中心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80C7339-70B1-68BE-FB26-344E23F81905}"/>
              </a:ext>
            </a:extLst>
          </p:cNvPr>
          <p:cNvGrpSpPr/>
          <p:nvPr/>
        </p:nvGrpSpPr>
        <p:grpSpPr>
          <a:xfrm>
            <a:off x="7081216" y="2645800"/>
            <a:ext cx="847057" cy="810228"/>
            <a:chOff x="6750051" y="3656012"/>
            <a:chExt cx="365125" cy="349250"/>
          </a:xfrm>
          <a:solidFill>
            <a:srgbClr val="FB641B"/>
          </a:solidFill>
        </p:grpSpPr>
        <p:sp>
          <p:nvSpPr>
            <p:cNvPr id="19" name="Freeform 337">
              <a:extLst>
                <a:ext uri="{FF2B5EF4-FFF2-40B4-BE49-F238E27FC236}">
                  <a16:creationId xmlns:a16="http://schemas.microsoft.com/office/drawing/2014/main" id="{F0F1D7CD-09FA-F16F-7C5F-2D5F504BA0BC}"/>
                </a:ext>
              </a:extLst>
            </p:cNvPr>
            <p:cNvSpPr/>
            <p:nvPr/>
          </p:nvSpPr>
          <p:spPr bwMode="auto">
            <a:xfrm>
              <a:off x="6884988" y="3656012"/>
              <a:ext cx="34925" cy="349250"/>
            </a:xfrm>
            <a:custGeom>
              <a:avLst/>
              <a:gdLst>
                <a:gd name="T0" fmla="*/ 8 w 20"/>
                <a:gd name="T1" fmla="*/ 0 h 195"/>
                <a:gd name="T2" fmla="*/ 12 w 20"/>
                <a:gd name="T3" fmla="*/ 0 h 195"/>
                <a:gd name="T4" fmla="*/ 20 w 20"/>
                <a:gd name="T5" fmla="*/ 9 h 195"/>
                <a:gd name="T6" fmla="*/ 20 w 20"/>
                <a:gd name="T7" fmla="*/ 186 h 195"/>
                <a:gd name="T8" fmla="*/ 12 w 20"/>
                <a:gd name="T9" fmla="*/ 195 h 195"/>
                <a:gd name="T10" fmla="*/ 8 w 20"/>
                <a:gd name="T11" fmla="*/ 195 h 195"/>
                <a:gd name="T12" fmla="*/ 0 w 20"/>
                <a:gd name="T13" fmla="*/ 186 h 195"/>
                <a:gd name="T14" fmla="*/ 0 w 20"/>
                <a:gd name="T15" fmla="*/ 9 h 195"/>
                <a:gd name="T16" fmla="*/ 8 w 20"/>
                <a:gd name="T1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95">
                  <a:moveTo>
                    <a:pt x="8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7" y="0"/>
                    <a:pt x="20" y="4"/>
                    <a:pt x="20" y="9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20" y="191"/>
                    <a:pt x="17" y="195"/>
                    <a:pt x="12" y="195"/>
                  </a:cubicBezTo>
                  <a:cubicBezTo>
                    <a:pt x="8" y="195"/>
                    <a:pt x="8" y="195"/>
                    <a:pt x="8" y="195"/>
                  </a:cubicBezTo>
                  <a:cubicBezTo>
                    <a:pt x="4" y="195"/>
                    <a:pt x="0" y="191"/>
                    <a:pt x="0" y="18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38">
              <a:extLst>
                <a:ext uri="{FF2B5EF4-FFF2-40B4-BE49-F238E27FC236}">
                  <a16:creationId xmlns:a16="http://schemas.microsoft.com/office/drawing/2014/main" id="{7D113506-4C76-E5D7-341F-5942C1751445}"/>
                </a:ext>
              </a:extLst>
            </p:cNvPr>
            <p:cNvSpPr/>
            <p:nvPr/>
          </p:nvSpPr>
          <p:spPr bwMode="auto">
            <a:xfrm>
              <a:off x="6932613" y="3686174"/>
              <a:ext cx="182563" cy="82550"/>
            </a:xfrm>
            <a:custGeom>
              <a:avLst/>
              <a:gdLst>
                <a:gd name="T0" fmla="*/ 0 w 115"/>
                <a:gd name="T1" fmla="*/ 0 h 52"/>
                <a:gd name="T2" fmla="*/ 93 w 115"/>
                <a:gd name="T3" fmla="*/ 0 h 52"/>
                <a:gd name="T4" fmla="*/ 115 w 115"/>
                <a:gd name="T5" fmla="*/ 26 h 52"/>
                <a:gd name="T6" fmla="*/ 93 w 115"/>
                <a:gd name="T7" fmla="*/ 52 h 52"/>
                <a:gd name="T8" fmla="*/ 0 w 115"/>
                <a:gd name="T9" fmla="*/ 52 h 52"/>
                <a:gd name="T10" fmla="*/ 0 w 115"/>
                <a:gd name="T11" fmla="*/ 0 h 52"/>
                <a:gd name="T12" fmla="*/ 0 w 115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52">
                  <a:moveTo>
                    <a:pt x="0" y="0"/>
                  </a:moveTo>
                  <a:lnTo>
                    <a:pt x="93" y="0"/>
                  </a:lnTo>
                  <a:lnTo>
                    <a:pt x="115" y="26"/>
                  </a:lnTo>
                  <a:lnTo>
                    <a:pt x="93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39">
              <a:extLst>
                <a:ext uri="{FF2B5EF4-FFF2-40B4-BE49-F238E27FC236}">
                  <a16:creationId xmlns:a16="http://schemas.microsoft.com/office/drawing/2014/main" id="{0980F8B5-3C31-A65F-AAC0-F4B2F3B99EE6}"/>
                </a:ext>
              </a:extLst>
            </p:cNvPr>
            <p:cNvSpPr/>
            <p:nvPr/>
          </p:nvSpPr>
          <p:spPr bwMode="auto">
            <a:xfrm>
              <a:off x="6932613" y="3784599"/>
              <a:ext cx="123825" cy="80962"/>
            </a:xfrm>
            <a:custGeom>
              <a:avLst/>
              <a:gdLst>
                <a:gd name="T0" fmla="*/ 0 w 78"/>
                <a:gd name="T1" fmla="*/ 0 h 51"/>
                <a:gd name="T2" fmla="*/ 56 w 78"/>
                <a:gd name="T3" fmla="*/ 0 h 51"/>
                <a:gd name="T4" fmla="*/ 78 w 78"/>
                <a:gd name="T5" fmla="*/ 26 h 51"/>
                <a:gd name="T6" fmla="*/ 56 w 78"/>
                <a:gd name="T7" fmla="*/ 51 h 51"/>
                <a:gd name="T8" fmla="*/ 0 w 78"/>
                <a:gd name="T9" fmla="*/ 51 h 51"/>
                <a:gd name="T10" fmla="*/ 0 w 78"/>
                <a:gd name="T11" fmla="*/ 0 h 51"/>
                <a:gd name="T12" fmla="*/ 0 w 78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51">
                  <a:moveTo>
                    <a:pt x="0" y="0"/>
                  </a:moveTo>
                  <a:lnTo>
                    <a:pt x="56" y="0"/>
                  </a:lnTo>
                  <a:lnTo>
                    <a:pt x="78" y="26"/>
                  </a:lnTo>
                  <a:lnTo>
                    <a:pt x="56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40">
              <a:extLst>
                <a:ext uri="{FF2B5EF4-FFF2-40B4-BE49-F238E27FC236}">
                  <a16:creationId xmlns:a16="http://schemas.microsoft.com/office/drawing/2014/main" id="{DAFE1044-E3F6-3E9F-12C2-FEC65DF7CECE}"/>
                </a:ext>
              </a:extLst>
            </p:cNvPr>
            <p:cNvSpPr/>
            <p:nvPr/>
          </p:nvSpPr>
          <p:spPr bwMode="auto">
            <a:xfrm>
              <a:off x="6750051" y="3717924"/>
              <a:ext cx="122238" cy="80962"/>
            </a:xfrm>
            <a:custGeom>
              <a:avLst/>
              <a:gdLst>
                <a:gd name="T0" fmla="*/ 77 w 77"/>
                <a:gd name="T1" fmla="*/ 0 h 51"/>
                <a:gd name="T2" fmla="*/ 21 w 77"/>
                <a:gd name="T3" fmla="*/ 0 h 51"/>
                <a:gd name="T4" fmla="*/ 0 w 77"/>
                <a:gd name="T5" fmla="*/ 26 h 51"/>
                <a:gd name="T6" fmla="*/ 21 w 77"/>
                <a:gd name="T7" fmla="*/ 51 h 51"/>
                <a:gd name="T8" fmla="*/ 77 w 77"/>
                <a:gd name="T9" fmla="*/ 51 h 51"/>
                <a:gd name="T10" fmla="*/ 77 w 77"/>
                <a:gd name="T11" fmla="*/ 0 h 51"/>
                <a:gd name="T12" fmla="*/ 77 w 77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51">
                  <a:moveTo>
                    <a:pt x="77" y="0"/>
                  </a:moveTo>
                  <a:lnTo>
                    <a:pt x="21" y="0"/>
                  </a:lnTo>
                  <a:lnTo>
                    <a:pt x="0" y="26"/>
                  </a:lnTo>
                  <a:lnTo>
                    <a:pt x="2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E0A123C3-CF46-23A5-6645-AC708A68789A}"/>
              </a:ext>
            </a:extLst>
          </p:cNvPr>
          <p:cNvCxnSpPr/>
          <p:nvPr/>
        </p:nvCxnSpPr>
        <p:spPr>
          <a:xfrm>
            <a:off x="2090502" y="4980562"/>
            <a:ext cx="51556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E1703192-C1B4-8665-B8A7-47FCCCE77F22}"/>
              </a:ext>
            </a:extLst>
          </p:cNvPr>
          <p:cNvCxnSpPr/>
          <p:nvPr/>
        </p:nvCxnSpPr>
        <p:spPr>
          <a:xfrm>
            <a:off x="5505119" y="4980562"/>
            <a:ext cx="51556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9CD1CDFA-4FDC-AC10-22D5-D00569809FDD}"/>
              </a:ext>
            </a:extLst>
          </p:cNvPr>
          <p:cNvSpPr/>
          <p:nvPr/>
        </p:nvSpPr>
        <p:spPr>
          <a:xfrm>
            <a:off x="1325071" y="3649744"/>
            <a:ext cx="5417337" cy="369333"/>
          </a:xfrm>
          <a:prstGeom prst="roundRect">
            <a:avLst>
              <a:gd name="adj" fmla="val 0"/>
            </a:avLst>
          </a:prstGeom>
          <a:solidFill>
            <a:srgbClr val="FC9F70"/>
          </a:solidFill>
          <a:ln>
            <a:noFill/>
          </a:ln>
          <a:effectLst>
            <a:outerShdw blurRad="635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5DFE051-D1E7-31BB-38C1-8716B6091949}"/>
              </a:ext>
            </a:extLst>
          </p:cNvPr>
          <p:cNvSpPr/>
          <p:nvPr/>
        </p:nvSpPr>
        <p:spPr>
          <a:xfrm>
            <a:off x="1462762" y="3680522"/>
            <a:ext cx="51812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SAFETY EDUCATION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44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195</Words>
  <Application>Microsoft Office PowerPoint</Application>
  <PresentationFormat>宽屏</PresentationFormat>
  <Paragraphs>27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等线</vt:lpstr>
      <vt:lpstr>等线 Light</vt:lpstr>
      <vt:lpstr>方正隶二_GBK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office2016mac10413</dc:creator>
  <cp:lastModifiedBy>网科 亿数</cp:lastModifiedBy>
  <cp:revision>61</cp:revision>
  <dcterms:created xsi:type="dcterms:W3CDTF">2019-10-16T06:50:00Z</dcterms:created>
  <dcterms:modified xsi:type="dcterms:W3CDTF">2026-02-04T04:11:39Z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  <property fmtid="{D5CDD505-2E9C-101B-9397-08002B2CF9AE}" pid="3" name="KSOTemplateUUID">
    <vt:lpwstr>v1.0_mb_JL3NCLx3GgRV+DpX2oaFig==</vt:lpwstr>
  </property>
</Properties>
</file>